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453" r:id="rId3"/>
    <p:sldId id="296" r:id="rId4"/>
    <p:sldId id="297" r:id="rId5"/>
    <p:sldId id="337" r:id="rId6"/>
    <p:sldId id="298" r:id="rId7"/>
    <p:sldId id="338" r:id="rId8"/>
    <p:sldId id="416" r:id="rId9"/>
    <p:sldId id="339" r:id="rId10"/>
    <p:sldId id="340" r:id="rId11"/>
    <p:sldId id="261" r:id="rId12"/>
    <p:sldId id="444" r:id="rId13"/>
    <p:sldId id="446" r:id="rId14"/>
    <p:sldId id="342" r:id="rId15"/>
    <p:sldId id="343" r:id="rId16"/>
    <p:sldId id="341" r:id="rId17"/>
    <p:sldId id="304" r:id="rId18"/>
    <p:sldId id="306" r:id="rId19"/>
    <p:sldId id="309" r:id="rId20"/>
    <p:sldId id="344" r:id="rId21"/>
    <p:sldId id="305" r:id="rId22"/>
    <p:sldId id="310" r:id="rId23"/>
    <p:sldId id="312" r:id="rId24"/>
    <p:sldId id="314" r:id="rId25"/>
    <p:sldId id="448" r:id="rId26"/>
    <p:sldId id="315" r:id="rId27"/>
    <p:sldId id="313" r:id="rId28"/>
    <p:sldId id="346" r:id="rId29"/>
    <p:sldId id="347" r:id="rId30"/>
    <p:sldId id="348" r:id="rId31"/>
    <p:sldId id="411" r:id="rId32"/>
    <p:sldId id="412" r:id="rId33"/>
    <p:sldId id="413" r:id="rId34"/>
    <p:sldId id="452" r:id="rId35"/>
    <p:sldId id="435" r:id="rId36"/>
    <p:sldId id="436" r:id="rId37"/>
    <p:sldId id="438" r:id="rId38"/>
    <p:sldId id="439" r:id="rId39"/>
    <p:sldId id="440" r:id="rId40"/>
    <p:sldId id="441" r:id="rId41"/>
    <p:sldId id="442" r:id="rId42"/>
    <p:sldId id="443" r:id="rId43"/>
    <p:sldId id="449" r:id="rId44"/>
    <p:sldId id="349" r:id="rId45"/>
    <p:sldId id="354" r:id="rId46"/>
    <p:sldId id="455" r:id="rId47"/>
    <p:sldId id="456" r:id="rId48"/>
    <p:sldId id="466" r:id="rId49"/>
    <p:sldId id="457" r:id="rId50"/>
    <p:sldId id="458" r:id="rId51"/>
    <p:sldId id="461" r:id="rId52"/>
    <p:sldId id="462" r:id="rId53"/>
    <p:sldId id="459" r:id="rId54"/>
    <p:sldId id="463" r:id="rId55"/>
    <p:sldId id="464" r:id="rId56"/>
    <p:sldId id="460" r:id="rId57"/>
    <p:sldId id="465" r:id="rId58"/>
    <p:sldId id="454" r:id="rId59"/>
    <p:sldId id="259" r:id="rId60"/>
    <p:sldId id="260" r:id="rId61"/>
    <p:sldId id="303" r:id="rId62"/>
    <p:sldId id="345" r:id="rId63"/>
    <p:sldId id="450" r:id="rId64"/>
    <p:sldId id="451" r:id="rId65"/>
    <p:sldId id="434" r:id="rId66"/>
    <p:sldId id="336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95" autoAdjust="0"/>
  </p:normalViewPr>
  <p:slideViewPr>
    <p:cSldViewPr snapToGrid="0">
      <p:cViewPr varScale="1">
        <p:scale>
          <a:sx n="59" d="100"/>
          <a:sy n="59" d="100"/>
        </p:scale>
        <p:origin x="1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11300-9CF9-4822-B1D8-180F284714F6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7968B-4D6E-47FC-A476-1BCF1A4BC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8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68B-4D6E-47FC-A476-1BCF1A4BCA47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43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877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9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2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3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9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09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94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1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8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7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25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86AE-1471-4D5A-8131-5168959AD0E3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810AB-A8A9-46AC-9560-614B55C87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9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089" y="577011"/>
            <a:ext cx="4012441" cy="589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3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Бонн, Университет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Rheinische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Friedrich-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Wilhelms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Universität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252" y="1985554"/>
            <a:ext cx="7776550" cy="46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5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76200"/>
            <a:ext cx="542544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Письмо Абеля к Лежандру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«Когда я в студенческие времена узнал о письме Абеля к Лежандру, опубликованному в журнале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Крелле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это имело для меня величайшее значение. Первой математической задачей, которую я поставил перед собой, был непосредственный вывод формы представления функции, обозначенной Абелем λ(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из дифференциального уравнения, определяющего эту функцию; и удачное решение этой задачи определило моё намерений целиком посвятить себя математике; это случилось во время моего седьмого (зимнего 1837/38) семестра»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886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" y="1649187"/>
            <a:ext cx="12133303" cy="35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Westfälische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Wilhelms-Universität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Münster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Akademie Münster Mathematik und Physik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419" y="1690688"/>
            <a:ext cx="1148291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07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7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Кристоф </a:t>
            </a:r>
            <a:r>
              <a:rPr lang="ru-RU" sz="7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Гудерман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(1798-1852)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914" y="1881051"/>
            <a:ext cx="5536857" cy="4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8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Дейч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-Крона, ныне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Валч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(Польша) – город в Западной Пруссии, где с 1842 по 1848 год в прогимназии преподавал Вейерштрасс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615" y="1690688"/>
            <a:ext cx="8659591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5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Браунсберг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Бранево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восточной Пруссии недалеко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Кёнигсберга, теперь Польша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3627" y="966652"/>
            <a:ext cx="7388391" cy="467650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Вейерштрасс работал в гимназии с 1848 по 1855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9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43" y="13479"/>
            <a:ext cx="4114801" cy="68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65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Петер Густав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Лежён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-Дирихле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1805‒1859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857" y="1681218"/>
            <a:ext cx="3892732" cy="52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39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8" y="-9071"/>
            <a:ext cx="8240487" cy="68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6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Карл Вильгельм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Борхардт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(1817-1880)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977" y="1827881"/>
            <a:ext cx="4143257" cy="50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24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 Леопольд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Крелле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(1789‒1855),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и редактор журнала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für reine </a:t>
            </a:r>
            <a:r>
              <a:rPr lang="de-D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de-D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angewandte Mathematik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983" y="1894617"/>
            <a:ext cx="3735977" cy="49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Эрнст Эдуард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Куммер (1810‒1893)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983" y="1384664"/>
            <a:ext cx="4205794" cy="53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24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фон Гумбольдт (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1769‒1859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103" y="1358537"/>
            <a:ext cx="4511993" cy="54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38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корпус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университета Берлина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0434" y="1690688"/>
            <a:ext cx="6955996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41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Техническом Университете Берлина Вейерштрасс преподавал с 1856 по 1864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3642"/>
            <a:ext cx="10515600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90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Берлинский университет в 1855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903" y="1348514"/>
            <a:ext cx="8623543" cy="550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1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Вейерштрасс читал лекции в Берлинском университете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1855 по 1889 год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743" y="1493262"/>
            <a:ext cx="8430303" cy="53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33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Эрнст Эдуард Куммер (1810‒1893)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737" y="1417366"/>
            <a:ext cx="4272400" cy="54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67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Леопольд Кронекер (1823‒1891)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1109" y="1339214"/>
            <a:ext cx="4153987" cy="54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6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Остенфельде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(Вестфалия)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715" y="457201"/>
            <a:ext cx="7541621" cy="565621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Дом, </a:t>
            </a: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родился</a:t>
            </a:r>
          </a:p>
          <a:p>
            <a:pPr algn="ctr"/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К.Вейерштрасс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34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Карл Вильгельм 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Борхардт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(1817‒1880)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801" y="1410789"/>
            <a:ext cx="4483302" cy="54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0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15" y="3943"/>
            <a:ext cx="4588328" cy="67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63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7" y="-18851"/>
            <a:ext cx="4392386" cy="68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9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467" y="-4961"/>
            <a:ext cx="5014690" cy="686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3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42" y="31749"/>
            <a:ext cx="8033657" cy="66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2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7686" y="457200"/>
            <a:ext cx="96175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лекций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его лекции сформировались в цикл из четырёх семестров: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теорию аналитических функций», «Введение в теорию аналитических функций», «Абелевы функции»,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Вариационное исчисление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эллиптических функций»,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читал до зимнего семестра 1889/90 года, его последним курсом было вариационное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исчисление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84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6913" y="1485900"/>
            <a:ext cx="89480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курсе 1861 года уже содержится понятие непрерывности на языке ε-δ – решающий шаг в анализе; понятие окрестности, строгое определение бесконечно малой. </a:t>
            </a:r>
          </a:p>
        </p:txBody>
      </p:sp>
    </p:spTree>
    <p:extLst>
      <p:ext uri="{BB962C8B-B14F-4D97-AF65-F5344CB8AC3E}">
        <p14:creationId xmlns:p14="http://schemas.microsoft.com/office/powerpoint/2010/main" val="4213221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46" y="1681842"/>
            <a:ext cx="11436396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14" y="947057"/>
            <a:ext cx="10309858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78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5221" y="3244334"/>
            <a:ext cx="68575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Предельная точка,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иррациональных чисел</a:t>
            </a:r>
          </a:p>
        </p:txBody>
      </p:sp>
    </p:spTree>
    <p:extLst>
      <p:ext uri="{BB962C8B-B14F-4D97-AF65-F5344CB8AC3E}">
        <p14:creationId xmlns:p14="http://schemas.microsoft.com/office/powerpoint/2010/main" val="8698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23" y="0"/>
            <a:ext cx="9587495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73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179" y="3244334"/>
            <a:ext cx="5301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верхней грани</a:t>
            </a:r>
          </a:p>
        </p:txBody>
      </p:sp>
    </p:spTree>
    <p:extLst>
      <p:ext uri="{BB962C8B-B14F-4D97-AF65-F5344CB8AC3E}">
        <p14:creationId xmlns:p14="http://schemas.microsoft.com/office/powerpoint/2010/main" val="3434380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801" y="2645229"/>
            <a:ext cx="5698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континуума</a:t>
            </a:r>
          </a:p>
        </p:txBody>
      </p:sp>
    </p:spTree>
    <p:extLst>
      <p:ext uri="{BB962C8B-B14F-4D97-AF65-F5344CB8AC3E}">
        <p14:creationId xmlns:p14="http://schemas.microsoft.com/office/powerpoint/2010/main" val="921766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Связность,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онятие метрического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топологического пространства</a:t>
            </a:r>
          </a:p>
        </p:txBody>
      </p:sp>
    </p:spTree>
    <p:extLst>
      <p:ext uri="{BB962C8B-B14F-4D97-AF65-F5344CB8AC3E}">
        <p14:creationId xmlns:p14="http://schemas.microsoft.com/office/powerpoint/2010/main" val="3313525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30" y="0"/>
            <a:ext cx="5078184" cy="6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31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9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</a:t>
            </a:r>
            <a:endParaRPr lang="ru-RU" sz="19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4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388" y="457200"/>
            <a:ext cx="3932237" cy="16002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Кёнигсбергер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285" y="1"/>
            <a:ext cx="4725011" cy="693209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4898570"/>
            <a:ext cx="3932237" cy="970417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1837‒1921</a:t>
            </a:r>
          </a:p>
        </p:txBody>
      </p:sp>
    </p:spTree>
    <p:extLst>
      <p:ext uri="{BB962C8B-B14F-4D97-AF65-F5344CB8AC3E}">
        <p14:creationId xmlns:p14="http://schemas.microsoft.com/office/powerpoint/2010/main" val="2865136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Софья Васильевна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Ковалевская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9542" y="0"/>
            <a:ext cx="4267167" cy="683617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1850-1891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65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Гёста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Магнус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Миттаг-Леффлер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8913" y="0"/>
            <a:ext cx="4981599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1846-1927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56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 Кантор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044" y="0"/>
            <a:ext cx="7174523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1845-1918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72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Карл Герман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Амандус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Шварц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2125" y="0"/>
            <a:ext cx="5606539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1843-1921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72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 на доме Вейерштрассов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296" y="1690688"/>
            <a:ext cx="6896554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59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529" y="0"/>
            <a:ext cx="117184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Вейерштрасса, работавшие в основном русле его исследований: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Фукс,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Коркин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Н.В. Бугаев,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Томе,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Шварц,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Тихомандрицкий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Коссак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В.П. Ермаков,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М.Миттаг-Леффлер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08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8657" y="0"/>
            <a:ext cx="682534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Золотарёв,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Ф.Г. Фробениус,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Гегенбауэр,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Клейн,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Ковалевская,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Шоттки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А.В. Васильев, </a:t>
            </a:r>
          </a:p>
        </p:txBody>
      </p:sp>
    </p:spTree>
    <p:extLst>
      <p:ext uri="{BB962C8B-B14F-4D97-AF65-F5344CB8AC3E}">
        <p14:creationId xmlns:p14="http://schemas.microsoft.com/office/powerpoint/2010/main" val="10983406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8386" y="1123381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Рунге,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Больца,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П.М. Покровский,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Гурвиц,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Гёльдер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Лерх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Кнезер.</a:t>
            </a:r>
          </a:p>
        </p:txBody>
      </p:sp>
    </p:spTree>
    <p:extLst>
      <p:ext uri="{BB962C8B-B14F-4D97-AF65-F5344CB8AC3E}">
        <p14:creationId xmlns:p14="http://schemas.microsoft.com/office/powerpoint/2010/main" val="1477129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3117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других направлениях, в том числе и создав свои собственные, работали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Бахман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Бугаев,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Лампе,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Мертенс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Люрот,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42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44384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Кантор,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Киллинг,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Клейн,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Ф.Г. Фробениус,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Гегенбауэр,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Шёнфлис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А.В. Васильев,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Д.Ф. Селиванов, </a:t>
            </a:r>
          </a:p>
        </p:txBody>
      </p:sp>
    </p:spTree>
    <p:extLst>
      <p:ext uri="{BB962C8B-B14F-4D97-AF65-F5344CB8AC3E}">
        <p14:creationId xmlns:p14="http://schemas.microsoft.com/office/powerpoint/2010/main" val="8683357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5857" y="1681843"/>
            <a:ext cx="63681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Рунге,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Гурвиц,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Гуссерль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Гёльдер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Кнезер,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Минковский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074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543" y="261258"/>
            <a:ext cx="1097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Вейерштрасса распространяется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учеников Эрмита: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Дарбу,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Пуанкаре,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Пикара,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Гурса.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38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2957" y="408215"/>
            <a:ext cx="67110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Италии его идеям следовали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Бриоши,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Казорати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Пинкерле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Дж. Пеано </a:t>
            </a:r>
          </a:p>
        </p:txBody>
      </p:sp>
    </p:spTree>
    <p:extLst>
      <p:ext uri="{BB962C8B-B14F-4D97-AF65-F5344CB8AC3E}">
        <p14:creationId xmlns:p14="http://schemas.microsoft.com/office/powerpoint/2010/main" val="212839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271" y="-27867"/>
            <a:ext cx="4996543" cy="67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91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19300" cy="278628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Pastellbild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 Conrad Fehr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985" y="1"/>
            <a:ext cx="6412343" cy="67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7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53" y="1149531"/>
            <a:ext cx="11140333" cy="43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8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Radierung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 Conrad Fehr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250" y="40798"/>
            <a:ext cx="5049778" cy="681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69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940" y="-10407"/>
            <a:ext cx="6402331" cy="67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40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3389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75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757" y="-14516"/>
            <a:ext cx="5154386" cy="687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3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Karl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Weierstrass's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grave on St Hedwig's Cemetery I 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Liesenstrasse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29" y="1521351"/>
            <a:ext cx="3559628" cy="53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36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486" y="3244333"/>
            <a:ext cx="8959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20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real part of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Weierstrass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℘ function (Fischer,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Mathematische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Modelle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—Mathematical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Vieweg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1986, number 131)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5989" y="1825625"/>
            <a:ext cx="44400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9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Ostenfelde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Grundschule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4878" y="1841754"/>
            <a:ext cx="6958623" cy="50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6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Gymnasium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Theodorianum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Paderborn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486" y="1502229"/>
            <a:ext cx="8288065" cy="523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02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 Вейерштрасса в списке учеников гимназии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Theodoruianum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адеборне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744" y="1606853"/>
            <a:ext cx="4457920" cy="58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56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3859</TotalTime>
  <Words>639</Words>
  <Application>Microsoft Office PowerPoint</Application>
  <PresentationFormat>Широкоэкранный</PresentationFormat>
  <Paragraphs>142</Paragraphs>
  <Slides>66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Остенфельде (Вестфалия) </vt:lpstr>
      <vt:lpstr>Презентация PowerPoint</vt:lpstr>
      <vt:lpstr>Мемориальная доска на доме Вейерштрассов</vt:lpstr>
      <vt:lpstr>Презентация PowerPoint</vt:lpstr>
      <vt:lpstr>Ostenfelde, Grundschule. Начальная школа</vt:lpstr>
      <vt:lpstr>Gymnasium Theodorianum Paderborn</vt:lpstr>
      <vt:lpstr>Имя Вейерштрасса в списке учеников гимназии Theodoruianum в Падеборне</vt:lpstr>
      <vt:lpstr>Бонн, Университет Rheinische Friedrich-Wilhelms-Universität Bonn</vt:lpstr>
      <vt:lpstr>Презентация PowerPoint</vt:lpstr>
      <vt:lpstr>Письмо Абеля к Лежандру</vt:lpstr>
      <vt:lpstr>Презентация PowerPoint</vt:lpstr>
      <vt:lpstr>Westfälische Wilhelms-Universität  in Münster , Akademie Münster Mathematik und Physik</vt:lpstr>
      <vt:lpstr>Кристоф Гудерман  (1798-1852)</vt:lpstr>
      <vt:lpstr>Дейч-Крона, ныне Валч (Польша) – город в Западной Пруссии, где с 1842 по 1848 год в прогимназии преподавал Вейерштрасс </vt:lpstr>
      <vt:lpstr>Браунсберг (Бранево) в восточной Пруссии недалеко от Кёнигсберга, теперь Польша</vt:lpstr>
      <vt:lpstr>Презентация PowerPoint</vt:lpstr>
      <vt:lpstr>Петер Густав Лежён-Дирихле (1805‒1859) </vt:lpstr>
      <vt:lpstr>Карл Вильгельм Борхардт  (1817-1880)</vt:lpstr>
      <vt:lpstr>Август Леопольд Крелле (1789‒1855), основатель и редактор журнала  Journal für reine und angewandte Mathematik</vt:lpstr>
      <vt:lpstr>Эрнст Эдуард Куммер (1810‒1893)</vt:lpstr>
      <vt:lpstr>Александр фон Гумбольдт (1769‒1859</vt:lpstr>
      <vt:lpstr>Главный корпус  Технического университета Берлина</vt:lpstr>
      <vt:lpstr>В Техническом Университете Берлина Вейерштрасс преподавал с 1856 по 1864</vt:lpstr>
      <vt:lpstr>Берлинский университет в 1855 г.</vt:lpstr>
      <vt:lpstr>Вейерштрасс читал лекции в Берлинском университете  с 1855 по 1889 год </vt:lpstr>
      <vt:lpstr>Эрнст Эдуард Куммер (1810‒1893)</vt:lpstr>
      <vt:lpstr>Леопольд Кронекер (1823‒1891)</vt:lpstr>
      <vt:lpstr>Карл Вильгельм Борхардт (1817‒1880)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Ученики</vt:lpstr>
      <vt:lpstr>Лео Кёнигсбергер </vt:lpstr>
      <vt:lpstr>Софья Васильевна Ковалевская</vt:lpstr>
      <vt:lpstr>Гёста Магнус Миттаг-Леффлер</vt:lpstr>
      <vt:lpstr>Георг Кантор</vt:lpstr>
      <vt:lpstr>Карл Герман Амандус  Шварц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Pastellbild von Conrad Fehr</vt:lpstr>
      <vt:lpstr>Radierung von Conrad Fehr</vt:lpstr>
      <vt:lpstr>Презентация PowerPoint</vt:lpstr>
      <vt:lpstr>Презентация PowerPoint</vt:lpstr>
      <vt:lpstr>Презентация PowerPoint</vt:lpstr>
      <vt:lpstr>Karl Weierstrass's grave on St Hedwig's Cemetery I in Liesenstrasse 8</vt:lpstr>
      <vt:lpstr>Презентация PowerPoint</vt:lpstr>
      <vt:lpstr>The real part of the Weierstrass ℘ function (Fischer, Mathematische Modelle—Mathematical Models,  Vieweg c 1986, number 131)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104</cp:revision>
  <dcterms:created xsi:type="dcterms:W3CDTF">2015-06-12T09:01:01Z</dcterms:created>
  <dcterms:modified xsi:type="dcterms:W3CDTF">2015-11-28T18:53:03Z</dcterms:modified>
</cp:coreProperties>
</file>